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5846"/>
  </p:normalViewPr>
  <p:slideViewPr>
    <p:cSldViewPr snapToGrid="0">
      <p:cViewPr varScale="1">
        <p:scale>
          <a:sx n="45" d="100"/>
          <a:sy n="45" d="100"/>
        </p:scale>
        <p:origin x="28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出處</a:t>
            </a:r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「著名的引言」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一碗鮭魚餅、沙拉和鷹嘴豆泥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一碗搭配洋香菜奶油、烤榛子和刨絲帕瑪森起司的特寬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簡報子標題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61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一碗搭配洋香菜奶油、烤榛子和刨絲帕瑪森起司的特寬麵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幻燈片子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幻燈片子標題</a:t>
            </a:r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議程副標題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議程副標題</a:t>
            </a:r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議程主題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幻燈片標題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2071" y="12981888"/>
            <a:ext cx="467361" cy="4737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"/>
          <p:cNvSpPr/>
          <p:nvPr/>
        </p:nvSpPr>
        <p:spPr>
          <a:xfrm>
            <a:off x="-263671" y="-3554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" name="New Maximum Flow Algorithms of MA Orderings and Scalings"/>
          <p:cNvSpPr txBox="1">
            <a:spLocks noGrp="1"/>
          </p:cNvSpPr>
          <p:nvPr>
            <p:ph type="ctrTitle"/>
          </p:nvPr>
        </p:nvSpPr>
        <p:spPr>
          <a:xfrm>
            <a:off x="1206498" y="2574991"/>
            <a:ext cx="21971004" cy="46482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7500" b="0" spc="225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New Maximum Flow Algorithms of MA Orderings and Scalings </a:t>
            </a:r>
            <a:endParaRPr sz="1200" spc="36"/>
          </a:p>
        </p:txBody>
      </p:sp>
      <p:sp>
        <p:nvSpPr>
          <p:cNvPr id="153" name="Satoru Fujishige, Shigueo Isotani…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8526504"/>
            <a:ext cx="21971000" cy="2030046"/>
          </a:xfrm>
          <a:prstGeom prst="rect">
            <a:avLst/>
          </a:prstGeom>
        </p:spPr>
        <p:txBody>
          <a:bodyPr/>
          <a:lstStyle/>
          <a:p>
            <a:pPr algn="ctr" defTabSz="2438338">
              <a:defRPr sz="5000" b="0" spc="1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Satoru Fujishige, Shigueo Isotani</a:t>
            </a:r>
          </a:p>
          <a:p>
            <a:pPr algn="ctr" defTabSz="2438338">
              <a:defRPr sz="5000" b="0" spc="15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Journal of the Operational Research</a:t>
            </a:r>
          </a:p>
        </p:txBody>
      </p:sp>
      <p:sp>
        <p:nvSpPr>
          <p:cNvPr id="154" name="Presenter: Yu-Shian Chen"/>
          <p:cNvSpPr txBox="1"/>
          <p:nvPr/>
        </p:nvSpPr>
        <p:spPr>
          <a:xfrm>
            <a:off x="1201340" y="11859862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1901904">
              <a:defRPr sz="3900" spc="1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Presenter: Yu-Shian Chen</a:t>
            </a:r>
          </a:p>
        </p:txBody>
      </p:sp>
      <p:sp>
        <p:nvSpPr>
          <p:cNvPr id="1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3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75" name="Complexity"/>
          <p:cNvSpPr txBox="1"/>
          <p:nvPr/>
        </p:nvSpPr>
        <p:spPr>
          <a:xfrm>
            <a:off x="1771727" y="3649461"/>
            <a:ext cx="27781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Complexity</a:t>
            </a:r>
          </a:p>
        </p:txBody>
      </p:sp>
      <p:sp>
        <p:nvSpPr>
          <p:cNvPr id="376" name="Maximum Flow Algorithm with MA Ordering"/>
          <p:cNvSpPr txBox="1"/>
          <p:nvPr/>
        </p:nvSpPr>
        <p:spPr>
          <a:xfrm>
            <a:off x="1248063" y="1274561"/>
            <a:ext cx="1336284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Algorithm with MA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文字"/>
              <p:cNvSpPr txBox="1"/>
              <p:nvPr/>
            </p:nvSpPr>
            <p:spPr>
              <a:xfrm>
                <a:off x="7244465" y="8622119"/>
                <a:ext cx="9581002" cy="125377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)≤(1−</m:t>
                      </m:r>
                      <m:f>
                        <m:f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77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465" y="8622119"/>
                <a:ext cx="9581002" cy="1253779"/>
              </a:xfrm>
              <a:prstGeom prst="rect">
                <a:avLst/>
              </a:prstGeom>
              <a:blipFill>
                <a:blip r:embed="rId2"/>
                <a:stretch>
                  <a:fillRect l="-795" r="-10993" b="-8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8" name="Since   is the value of the maximum flow in residual network  ,"/>
              <p:cNvSpPr txBox="1"/>
              <p:nvPr/>
            </p:nvSpPr>
            <p:spPr>
              <a:xfrm>
                <a:off x="2164339" y="5005603"/>
                <a:ext cx="20055321" cy="7971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Since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2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limUpp>
                      <m:limUp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is the value of the maximum flow in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t>,</a:t>
                </a:r>
              </a:p>
            </p:txBody>
          </p:sp>
        </mc:Choice>
        <mc:Fallback>
          <p:sp>
            <p:nvSpPr>
              <p:cNvPr id="378" name="Since   is the value of the maximum flow in residual network  ,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5005603"/>
                <a:ext cx="20055321" cy="797166"/>
              </a:xfrm>
              <a:prstGeom prst="rect">
                <a:avLst/>
              </a:prstGeom>
              <a:blipFill>
                <a:blip r:embed="rId3"/>
                <a:stretch>
                  <a:fillRect l="-1266" t="-12698" b="-349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9" name="文字"/>
              <p:cNvSpPr txBox="1"/>
              <p:nvPr/>
            </p:nvSpPr>
            <p:spPr>
              <a:xfrm>
                <a:off x="8293186" y="6165838"/>
                <a:ext cx="7483561" cy="7230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4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lim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)≤|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79" name="文字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186" y="6165838"/>
                <a:ext cx="7483561" cy="723006"/>
              </a:xfrm>
              <a:prstGeom prst="rect">
                <a:avLst/>
              </a:prstGeom>
              <a:blipFill>
                <a:blip r:embed="rId4"/>
                <a:stretch>
                  <a:fillRect l="-1015" t="-6897" r="-11168" b="-4137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0" name="At the end of the  th execution of Step 3, the flow   denoting by  :"/>
              <p:cNvSpPr txBox="1"/>
              <p:nvPr/>
            </p:nvSpPr>
            <p:spPr>
              <a:xfrm>
                <a:off x="2164339" y="7476589"/>
                <a:ext cx="20055321" cy="7188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At the end of the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th execution of Step 3, the flow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t> denoting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t>:</a:t>
                </a:r>
              </a:p>
            </p:txBody>
          </p:sp>
        </mc:Choice>
        <mc:Fallback>
          <p:sp>
            <p:nvSpPr>
              <p:cNvPr id="380" name="At the end of the  th execution of Step 3, the flow   denoting by  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7476589"/>
                <a:ext cx="20055321" cy="718801"/>
              </a:xfrm>
              <a:prstGeom prst="rect">
                <a:avLst/>
              </a:prstGeom>
              <a:blipFill>
                <a:blip r:embed="rId5"/>
                <a:stretch>
                  <a:fillRect l="-1266" t="-5172" b="-431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1" name="Every   iterations of Step 1~3 have at least   difference."/>
              <p:cNvSpPr txBox="1"/>
              <p:nvPr/>
            </p:nvSpPr>
            <p:spPr>
              <a:xfrm>
                <a:off x="2164339" y="10302627"/>
                <a:ext cx="20055321" cy="14808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Every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iterations of Step 1~3 have at least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2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limUpp>
                      <m:limUp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difference.</a:t>
                </a:r>
              </a:p>
            </p:txBody>
          </p:sp>
        </mc:Choice>
        <mc:Fallback>
          <p:sp>
            <p:nvSpPr>
              <p:cNvPr id="381" name="Every   iterations of Step 1~3 have at least   difference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10302627"/>
                <a:ext cx="20055321" cy="1480801"/>
              </a:xfrm>
              <a:prstGeom prst="rect">
                <a:avLst/>
              </a:prstGeom>
              <a:blipFill>
                <a:blip r:embed="rId6"/>
                <a:stretch>
                  <a:fillRect b="-34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4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86" name="Complexity"/>
          <p:cNvSpPr txBox="1"/>
          <p:nvPr/>
        </p:nvSpPr>
        <p:spPr>
          <a:xfrm>
            <a:off x="1771727" y="3649461"/>
            <a:ext cx="27781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Complexity</a:t>
            </a:r>
          </a:p>
        </p:txBody>
      </p:sp>
      <p:sp>
        <p:nvSpPr>
          <p:cNvPr id="387" name="Maximum Flow Algorithm with MA Ordering"/>
          <p:cNvSpPr txBox="1"/>
          <p:nvPr/>
        </p:nvSpPr>
        <p:spPr>
          <a:xfrm>
            <a:off x="1248063" y="1274561"/>
            <a:ext cx="1336284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Algorithm with MA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8" name="Since originally,  , repeat Step 1~3 for   times."/>
              <p:cNvSpPr txBox="1"/>
              <p:nvPr/>
            </p:nvSpPr>
            <p:spPr>
              <a:xfrm>
                <a:off x="2164339" y="5044785"/>
                <a:ext cx="20055322" cy="7188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Since originally,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4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limUpp>
                      <m:limUp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𝑛𝑈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t>, repeat Step 1~3 for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times.</a:t>
                </a:r>
              </a:p>
            </p:txBody>
          </p:sp>
        </mc:Choice>
        <mc:Fallback>
          <p:sp>
            <p:nvSpPr>
              <p:cNvPr id="388" name="Since originally,  , repeat Step 1~3 for   times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5044785"/>
                <a:ext cx="20055322" cy="718802"/>
              </a:xfrm>
              <a:prstGeom prst="rect">
                <a:avLst/>
              </a:prstGeom>
              <a:blipFill>
                <a:blip r:embed="rId2"/>
                <a:stretch>
                  <a:fillRect l="-1266" t="-7018" b="-508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Overall time :   multiply   ="/>
              <p:cNvSpPr txBox="1"/>
              <p:nvPr/>
            </p:nvSpPr>
            <p:spPr>
              <a:xfrm>
                <a:off x="2164339" y="7347093"/>
                <a:ext cx="20055322" cy="14808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dirty="0"/>
                  <a:t>Overall time :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solidFill>
                      <a:srgbClr val="FF0000"/>
                    </a:solidFill>
                  </a:rPr>
                  <a:t> </a:t>
                </a:r>
                <a:r>
                  <a:rPr dirty="0"/>
                  <a:t>multiply</a:t>
                </a:r>
                <a:r>
                  <a:rPr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=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𝑙𝑜𝑔𝑛𝑈</m:t>
                    </m:r>
                    <m:r>
                      <a:rPr sz="42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89" name="Overall time :   multiply   =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7347093"/>
                <a:ext cx="20055322" cy="1480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time"/>
          <p:cNvSpPr txBox="1"/>
          <p:nvPr/>
        </p:nvSpPr>
        <p:spPr>
          <a:xfrm>
            <a:off x="7386457" y="8750018"/>
            <a:ext cx="10860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 defTabSz="457200"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time</a:t>
            </a:r>
          </a:p>
        </p:txBody>
      </p:sp>
      <p:sp>
        <p:nvSpPr>
          <p:cNvPr id="391" name="# times"/>
          <p:cNvSpPr txBox="1"/>
          <p:nvPr/>
        </p:nvSpPr>
        <p:spPr>
          <a:xfrm>
            <a:off x="12764402" y="8731242"/>
            <a:ext cx="222580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indent="0" algn="l" defTabSz="457200"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# times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Faster than maximum-capacity augmenting path,  &lt;   augmentations."/>
              <p:cNvSpPr txBox="1"/>
              <p:nvPr/>
            </p:nvSpPr>
            <p:spPr>
              <a:xfrm>
                <a:off x="2164339" y="10774433"/>
                <a:ext cx="20895686" cy="7791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dirty="0">
                    <a:solidFill>
                      <a:srgbClr val="FF0000"/>
                    </a:solidFill>
                  </a:rPr>
                  <a:t>Faster</a:t>
                </a:r>
                <a:r>
                  <a:rPr dirty="0"/>
                  <a:t> than maximum-capacity augmenting path,</a:t>
                </a:r>
                <a14:m>
                  <m:oMath xmlns:m="http://schemas.openxmlformats.org/officeDocument/2006/math"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∵</m:t>
                    </m:r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𝑚𝑙𝑜𝑔𝑈</m:t>
                    </m:r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&lt;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augmentations.</a:t>
                </a:r>
              </a:p>
            </p:txBody>
          </p:sp>
        </mc:Choice>
        <mc:Fallback>
          <p:sp>
            <p:nvSpPr>
              <p:cNvPr id="392" name="Faster than maximum-capacity augmenting path,  &lt;   augmentations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10774433"/>
                <a:ext cx="20895686" cy="779124"/>
              </a:xfrm>
              <a:prstGeom prst="rect">
                <a:avLst/>
              </a:prstGeom>
              <a:blipFill>
                <a:blip r:embed="rId4"/>
                <a:stretch>
                  <a:fillRect l="-1215" t="-6452" r="-547" b="-306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5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6" name="MA Ordering : Scaling Algorithm"/>
          <p:cNvSpPr txBox="1"/>
          <p:nvPr/>
        </p:nvSpPr>
        <p:spPr>
          <a:xfrm>
            <a:off x="1248063" y="1274561"/>
            <a:ext cx="987731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 Ordering : Scaling Algorithm</a:t>
            </a:r>
          </a:p>
        </p:txBody>
      </p:sp>
      <p:sp>
        <p:nvSpPr>
          <p:cNvPr id="39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98" name="MA Ordering : Scaling Algorithm"/>
          <p:cNvSpPr txBox="1"/>
          <p:nvPr/>
        </p:nvSpPr>
        <p:spPr>
          <a:xfrm>
            <a:off x="1771727" y="3649461"/>
            <a:ext cx="792471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 Ordering : Scaling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Starting from  , expend  If   can’t expend anymore (when   capacity is less than   ), replace   by   until  .…"/>
              <p:cNvSpPr txBox="1"/>
              <p:nvPr/>
            </p:nvSpPr>
            <p:spPr>
              <a:xfrm>
                <a:off x="2061958" y="5727341"/>
                <a:ext cx="20055321" cy="37820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1117600" lvl="1" indent="-508000" algn="l" defTabSz="457200"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Starting from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t>, expend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∪{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nor/>
                      </m:rP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t>If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t> can’t expend anymore (when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t> capacity is less than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t> ), replace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t> by </a:t>
                </a:r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⌊</m:t>
                    </m:r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/2⌋</m:t>
                    </m:r>
                  </m:oMath>
                </a14:m>
                <a:r>
                  <a:t> until </a:t>
                </a:r>
                <a14:m>
                  <m:oMath xmlns:m="http://schemas.openxmlformats.org/officeDocument/2006/math"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t>.</a:t>
                </a:r>
              </a:p>
              <a:p>
                <a:pPr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marL="1117600" lvl="1" indent="-508000" algn="l" defTabSz="457200"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Without using Fibonacci heap.</a:t>
                </a:r>
              </a:p>
              <a:p>
                <a:pPr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marL="1117600" lvl="1" indent="-508000" algn="l" defTabSz="457200"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Requires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𝑚𝑛𝑙𝑜𝑔𝑈</m:t>
                    </m:r>
                    <m:r>
                      <a:rPr sz="4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solidFill>
                      <a:srgbClr val="FF0000"/>
                    </a:solidFill>
                  </a:rPr>
                  <a:t> </a:t>
                </a:r>
                <a:r>
                  <a:t>time.</a:t>
                </a:r>
                <a:endParaRPr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99" name="Starting from  , expend  If   can’t expend anymore (when   capacity is less than   ), replace   by   until  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58" y="5727341"/>
                <a:ext cx="20055321" cy="3782002"/>
              </a:xfrm>
              <a:prstGeom prst="rect">
                <a:avLst/>
              </a:prstGeom>
              <a:blipFill>
                <a:blip r:embed="rId2"/>
                <a:stretch>
                  <a:fillRect t="-6040" r="-1392" b="-939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2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3" name="Computational Results"/>
          <p:cNvSpPr txBox="1"/>
          <p:nvPr/>
        </p:nvSpPr>
        <p:spPr>
          <a:xfrm>
            <a:off x="1248063" y="1274561"/>
            <a:ext cx="674156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Computational Results</a:t>
            </a:r>
          </a:p>
        </p:txBody>
      </p:sp>
      <p:sp>
        <p:nvSpPr>
          <p:cNvPr id="4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05" name="Setup"/>
          <p:cNvSpPr txBox="1"/>
          <p:nvPr/>
        </p:nvSpPr>
        <p:spPr>
          <a:xfrm>
            <a:off x="1771727" y="3649461"/>
            <a:ext cx="143272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6" name="Compared results with Dinitz and Goldberg-Tarjan…"/>
              <p:cNvSpPr txBox="1"/>
              <p:nvPr/>
            </p:nvSpPr>
            <p:spPr>
              <a:xfrm>
                <a:off x="2339605" y="4817996"/>
                <a:ext cx="19704789" cy="52908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Compared results with Dinitz and Goldberg-Tarjan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DF</a:t>
                </a:r>
                <a:r>
                  <a:t>: Dinitz’s algorithm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H_PRF</a:t>
                </a:r>
                <a:r>
                  <a:t>: Goldberg and Tarjan’s algorithm using highest label first criterion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Q_PRF</a:t>
                </a:r>
                <a:r>
                  <a:t>: Goldberg and Tarjan’s algorithm using a queue to select active vertices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FMA</a:t>
                </a:r>
                <a:r>
                  <a:t>: MA ordering using Fibonacci heap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FS</a:t>
                </a:r>
                <a:r>
                  <a:t>, FS1/2, FS4/5: Scaling version with different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406" name="Compared results with Dinitz and Goldberg-Tarj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605" y="4817996"/>
                <a:ext cx="19704789" cy="5290801"/>
              </a:xfrm>
              <a:prstGeom prst="rect">
                <a:avLst/>
              </a:prstGeom>
              <a:blipFill>
                <a:blip r:embed="rId2"/>
                <a:stretch>
                  <a:fillRect l="-15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Network types…"/>
              <p:cNvSpPr txBox="1"/>
              <p:nvPr/>
            </p:nvSpPr>
            <p:spPr>
              <a:xfrm>
                <a:off x="2339605" y="9734336"/>
                <a:ext cx="19704789" cy="22504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Network types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Genrmf-long</a:t>
                </a:r>
                <a:r>
                  <a:t>: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sz="4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/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b="1"/>
                  <a:t>Genrmf-wide</a:t>
                </a:r>
                <a:r>
                  <a:t>: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sz="4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407" name="Network typ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605" y="9734336"/>
                <a:ext cx="19704789" cy="2250402"/>
              </a:xfrm>
              <a:prstGeom prst="rect">
                <a:avLst/>
              </a:prstGeom>
              <a:blipFill>
                <a:blip r:embed="rId3"/>
                <a:stretch>
                  <a:fillRect l="-1546" t="-11236" b="-443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0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1" name="Computational Results"/>
          <p:cNvSpPr txBox="1"/>
          <p:nvPr/>
        </p:nvSpPr>
        <p:spPr>
          <a:xfrm>
            <a:off x="1248063" y="1274561"/>
            <a:ext cx="674156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Computational Results</a:t>
            </a:r>
          </a:p>
        </p:txBody>
      </p:sp>
      <p:sp>
        <p:nvSpPr>
          <p:cNvPr id="41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13" name="Experiment Results"/>
          <p:cNvSpPr txBox="1"/>
          <p:nvPr/>
        </p:nvSpPr>
        <p:spPr>
          <a:xfrm>
            <a:off x="1771727" y="3649461"/>
            <a:ext cx="55534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Experiment Results</a:t>
            </a:r>
          </a:p>
        </p:txBody>
      </p:sp>
      <p:pic>
        <p:nvPicPr>
          <p:cNvPr id="414" name="截圖 2023-06-19 下午1.18.24.png" descr="截圖 2023-06-19 下午1.18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31" y="5200788"/>
            <a:ext cx="13614223" cy="5381623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sults on Genrmf-long family data"/>
          <p:cNvSpPr txBox="1"/>
          <p:nvPr/>
        </p:nvSpPr>
        <p:spPr>
          <a:xfrm>
            <a:off x="12981554" y="10763827"/>
            <a:ext cx="60050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Results on Genrmf-long family data</a:t>
            </a:r>
          </a:p>
        </p:txBody>
      </p:sp>
      <p:sp>
        <p:nvSpPr>
          <p:cNvPr id="416" name="矩形"/>
          <p:cNvSpPr/>
          <p:nvPr/>
        </p:nvSpPr>
        <p:spPr>
          <a:xfrm>
            <a:off x="20741375" y="5881695"/>
            <a:ext cx="1763436" cy="459217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7" name="FS1 performs the best."/>
          <p:cNvSpPr txBox="1"/>
          <p:nvPr/>
        </p:nvSpPr>
        <p:spPr>
          <a:xfrm>
            <a:off x="2508848" y="7535999"/>
            <a:ext cx="504693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FS1 performs the best.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0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1" name="Computational Results"/>
          <p:cNvSpPr txBox="1"/>
          <p:nvPr/>
        </p:nvSpPr>
        <p:spPr>
          <a:xfrm>
            <a:off x="1248063" y="1274561"/>
            <a:ext cx="674156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Computational Results</a:t>
            </a:r>
          </a:p>
        </p:txBody>
      </p:sp>
      <p:sp>
        <p:nvSpPr>
          <p:cNvPr id="4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23" name="截圖 2023-06-19 下午1.18.36.png" descr="截圖 2023-06-19 下午1.18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43" y="5058937"/>
            <a:ext cx="15637850" cy="554045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矩形"/>
          <p:cNvSpPr/>
          <p:nvPr/>
        </p:nvSpPr>
        <p:spPr>
          <a:xfrm>
            <a:off x="20506268" y="5747348"/>
            <a:ext cx="2264876" cy="4731643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5" name="FS1 performs the best."/>
          <p:cNvSpPr txBox="1"/>
          <p:nvPr/>
        </p:nvSpPr>
        <p:spPr>
          <a:xfrm>
            <a:off x="1788076" y="7262741"/>
            <a:ext cx="507330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FS1 performs the best.</a:t>
            </a:r>
          </a:p>
        </p:txBody>
      </p:sp>
      <p:sp>
        <p:nvSpPr>
          <p:cNvPr id="426" name="Results on Genrmf-wide family data"/>
          <p:cNvSpPr txBox="1"/>
          <p:nvPr/>
        </p:nvSpPr>
        <p:spPr>
          <a:xfrm>
            <a:off x="12981554" y="10763827"/>
            <a:ext cx="606834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Results on Genrmf-wide family data</a:t>
            </a:r>
          </a:p>
        </p:txBody>
      </p:sp>
      <p:sp>
        <p:nvSpPr>
          <p:cNvPr id="427" name="Experiment Results"/>
          <p:cNvSpPr txBox="1"/>
          <p:nvPr/>
        </p:nvSpPr>
        <p:spPr>
          <a:xfrm>
            <a:off x="1771727" y="3649461"/>
            <a:ext cx="55534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Experiment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0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1" name="Computational Results"/>
          <p:cNvSpPr txBox="1"/>
          <p:nvPr/>
        </p:nvSpPr>
        <p:spPr>
          <a:xfrm>
            <a:off x="1248063" y="1274561"/>
            <a:ext cx="674156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Computational Results</a:t>
            </a:r>
          </a:p>
        </p:txBody>
      </p:sp>
      <p:sp>
        <p:nvSpPr>
          <p:cNvPr id="43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33" name="截圖 2023-06-19 下午1.18.48.png" descr="截圖 2023-06-19 下午1.18.48.png"/>
          <p:cNvPicPr>
            <a:picLocks noChangeAspect="1"/>
          </p:cNvPicPr>
          <p:nvPr/>
        </p:nvPicPr>
        <p:blipFill>
          <a:blip r:embed="rId2"/>
          <a:srcRect r="3431"/>
          <a:stretch>
            <a:fillRect/>
          </a:stretch>
        </p:blipFill>
        <p:spPr>
          <a:xfrm>
            <a:off x="5668992" y="2930436"/>
            <a:ext cx="9041262" cy="865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截圖 2023-06-19 下午1.18.58.png" descr="截圖 2023-06-19 下午1.18.58.png"/>
          <p:cNvPicPr>
            <a:picLocks noChangeAspect="1"/>
          </p:cNvPicPr>
          <p:nvPr/>
        </p:nvPicPr>
        <p:blipFill>
          <a:blip r:embed="rId3"/>
          <a:srcRect l="6616" r="10863"/>
          <a:stretch>
            <a:fillRect/>
          </a:stretch>
        </p:blipFill>
        <p:spPr>
          <a:xfrm>
            <a:off x="14616461" y="3048186"/>
            <a:ext cx="8674063" cy="84331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矩形"/>
          <p:cNvSpPr/>
          <p:nvPr/>
        </p:nvSpPr>
        <p:spPr>
          <a:xfrm>
            <a:off x="13356361" y="8487268"/>
            <a:ext cx="1214089" cy="290019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6" name="矩形"/>
          <p:cNvSpPr/>
          <p:nvPr/>
        </p:nvSpPr>
        <p:spPr>
          <a:xfrm>
            <a:off x="21950843" y="8407618"/>
            <a:ext cx="1214088" cy="290019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7" name="Results on Genrmf-wide family data"/>
          <p:cNvSpPr txBox="1"/>
          <p:nvPr/>
        </p:nvSpPr>
        <p:spPr>
          <a:xfrm>
            <a:off x="16321864" y="11616997"/>
            <a:ext cx="606834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Results on Genrmf-wide family data</a:t>
            </a:r>
          </a:p>
        </p:txBody>
      </p:sp>
      <p:sp>
        <p:nvSpPr>
          <p:cNvPr id="438" name="Results on Genrmf-long family data"/>
          <p:cNvSpPr txBox="1"/>
          <p:nvPr/>
        </p:nvSpPr>
        <p:spPr>
          <a:xfrm>
            <a:off x="7604521" y="11607747"/>
            <a:ext cx="60050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Results on Genrmf-long family data</a:t>
            </a:r>
          </a:p>
        </p:txBody>
      </p:sp>
      <p:sp>
        <p:nvSpPr>
          <p:cNvPr id="439" name="Goldberg and Tarjan algorithm still performs better."/>
          <p:cNvSpPr txBox="1"/>
          <p:nvPr/>
        </p:nvSpPr>
        <p:spPr>
          <a:xfrm>
            <a:off x="1904967" y="6545970"/>
            <a:ext cx="4102752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 defTabSz="457200">
              <a:spcBef>
                <a:spcPts val="1200"/>
              </a:spcBef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Goldberg and Tarjan algorithm still performs better.</a:t>
            </a:r>
          </a:p>
        </p:txBody>
      </p:sp>
      <p:sp>
        <p:nvSpPr>
          <p:cNvPr id="440" name="矩形"/>
          <p:cNvSpPr/>
          <p:nvPr/>
        </p:nvSpPr>
        <p:spPr>
          <a:xfrm>
            <a:off x="9791618" y="8487268"/>
            <a:ext cx="2349717" cy="2900195"/>
          </a:xfrm>
          <a:prstGeom prst="rect">
            <a:avLst/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1" name="Experiment Results"/>
          <p:cNvSpPr txBox="1"/>
          <p:nvPr/>
        </p:nvSpPr>
        <p:spPr>
          <a:xfrm>
            <a:off x="1771727" y="3649461"/>
            <a:ext cx="55534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Experiment Results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4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5" name="Conclusion"/>
          <p:cNvSpPr txBox="1"/>
          <p:nvPr/>
        </p:nvSpPr>
        <p:spPr>
          <a:xfrm>
            <a:off x="1248063" y="1274561"/>
            <a:ext cx="333965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Conclusion</a:t>
            </a:r>
          </a:p>
        </p:txBody>
      </p:sp>
      <p:sp>
        <p:nvSpPr>
          <p:cNvPr id="4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7" name="A new maximum flow algorithm with MA ordering:…"/>
              <p:cNvSpPr txBox="1"/>
              <p:nvPr/>
            </p:nvSpPr>
            <p:spPr>
              <a:xfrm>
                <a:off x="1876621" y="4435741"/>
                <a:ext cx="20630758" cy="63652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A new maximum flow algorithm with </a:t>
                </a:r>
                <a:r>
                  <a:rPr>
                    <a:solidFill>
                      <a:srgbClr val="FF0000"/>
                    </a:solidFill>
                  </a:rPr>
                  <a:t>MA ordering</a:t>
                </a:r>
                <a:r>
                  <a:t>: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With maximum adjacency (MA) ordering -&gt;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𝑛𝑙𝑜𝑔𝑈</m:t>
                    </m:r>
                    <m:r>
                      <a:rPr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time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Scaling version -&gt;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𝑚𝑛𝑙𝑜𝑔𝑈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time</a:t>
                </a:r>
              </a:p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Finding a </a:t>
                </a:r>
                <a:r>
                  <a:rPr>
                    <a:solidFill>
                      <a:srgbClr val="FF0000"/>
                    </a:solidFill>
                  </a:rPr>
                  <a:t>flow or multiple path</a:t>
                </a:r>
                <a:r>
                  <a:t> in a residual graph to do the flow augmentation instead of doing push-relabel on single path.</a:t>
                </a:r>
              </a:p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The new scaling version of MA ordering max flow algorithm performs better than Dinitz’s algorithm on Genrmf-long family data.</a:t>
                </a:r>
              </a:p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Although the other results are not better, the authors believe the algorithm is worth further investigated.</a:t>
                </a:r>
              </a:p>
            </p:txBody>
          </p:sp>
        </mc:Choice>
        <mc:Fallback>
          <p:sp>
            <p:nvSpPr>
              <p:cNvPr id="447" name="A new maximum flow algorithm with MA ordering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21" y="4435741"/>
                <a:ext cx="20630758" cy="6365202"/>
              </a:xfrm>
              <a:prstGeom prst="rect">
                <a:avLst/>
              </a:prstGeom>
              <a:blipFill>
                <a:blip r:embed="rId2"/>
                <a:stretch>
                  <a:fillRect l="-1415" t="-3187" r="-554" b="-43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矩形"/>
          <p:cNvSpPr/>
          <p:nvPr/>
        </p:nvSpPr>
        <p:spPr>
          <a:xfrm>
            <a:off x="-263671" y="-3554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0" name="THANKS FOR LISTEN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7500" b="0" spc="225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THANKS FOR LISTENING </a:t>
            </a:r>
            <a:endParaRPr sz="1200" spc="36"/>
          </a:p>
        </p:txBody>
      </p:sp>
      <p:sp>
        <p:nvSpPr>
          <p:cNvPr id="45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8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9" name="Introduction"/>
          <p:cNvSpPr txBox="1"/>
          <p:nvPr/>
        </p:nvSpPr>
        <p:spPr>
          <a:xfrm>
            <a:off x="1248063" y="1274561"/>
            <a:ext cx="378951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Introduction</a:t>
            </a:r>
          </a:p>
        </p:txBody>
      </p:sp>
      <p:sp>
        <p:nvSpPr>
          <p:cNvPr id="16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Algorithm for maximum flow problems…"/>
              <p:cNvSpPr txBox="1"/>
              <p:nvPr/>
            </p:nvSpPr>
            <p:spPr>
              <a:xfrm>
                <a:off x="1774240" y="5346341"/>
                <a:ext cx="20630757" cy="45440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Algorithm for maximum flow problems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Maximum-capacity augmenting path -&gt;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𝑚𝑙𝑜𝑔𝑈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augmentations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With maximum adjacency (MA) ordering -&gt;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𝑛𝑙𝑜𝑔𝑛𝑈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augmentations</a:t>
                </a:r>
              </a:p>
              <a:p>
                <a:pPr marL="1117600" lvl="1" indent="-508000" algn="l" defTabSz="457200">
                  <a:spcBef>
                    <a:spcPts val="1200"/>
                  </a:spcBef>
                  <a:buSzPct val="123000"/>
                  <a:buChar char="-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MA ordering : Scaling version -&gt;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𝑚𝑛𝑙𝑜𝑔𝑈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time</a:t>
                </a:r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endParaRPr/>
              </a:p>
              <a:p>
                <a:pPr marL="508000" indent="-508000" algn="l" defTabSz="457200">
                  <a:spcBef>
                    <a:spcPts val="1200"/>
                  </a:spcBef>
                  <a:buSzPct val="123000"/>
                  <a:buChar char="•"/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t>Compared results with Dinitz and Goldberg-Tarjan</a:t>
                </a:r>
              </a:p>
            </p:txBody>
          </p:sp>
        </mc:Choice>
        <mc:Fallback>
          <p:sp>
            <p:nvSpPr>
              <p:cNvPr id="161" name="Algorithm for maximum flow problem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40" y="5346341"/>
                <a:ext cx="20630757" cy="4544002"/>
              </a:xfrm>
              <a:prstGeom prst="rect">
                <a:avLst/>
              </a:prstGeom>
              <a:blipFill>
                <a:blip r:embed="rId2"/>
                <a:stretch>
                  <a:fillRect l="-1415" t="-4735" b="-77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4"/>
          <p:cNvSpPr/>
          <p:nvPr/>
        </p:nvSpPr>
        <p:spPr>
          <a:xfrm>
            <a:off x="16844956" y="8558769"/>
            <a:ext cx="889272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63" name="3"/>
          <p:cNvSpPr/>
          <p:nvPr/>
        </p:nvSpPr>
        <p:spPr>
          <a:xfrm>
            <a:off x="21361133" y="8558769"/>
            <a:ext cx="889273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64" name="1"/>
          <p:cNvSpPr/>
          <p:nvPr/>
        </p:nvSpPr>
        <p:spPr>
          <a:xfrm>
            <a:off x="19103044" y="6911754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65" name="2"/>
          <p:cNvSpPr/>
          <p:nvPr/>
        </p:nvSpPr>
        <p:spPr>
          <a:xfrm>
            <a:off x="19103044" y="10192426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66" name="線條"/>
          <p:cNvSpPr/>
          <p:nvPr/>
        </p:nvSpPr>
        <p:spPr>
          <a:xfrm>
            <a:off x="19942168" y="7610765"/>
            <a:ext cx="1466155" cy="115745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" name="線條"/>
          <p:cNvSpPr/>
          <p:nvPr/>
        </p:nvSpPr>
        <p:spPr>
          <a:xfrm flipH="1">
            <a:off x="17696225" y="7610765"/>
            <a:ext cx="1466155" cy="115745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8" name="線條"/>
          <p:cNvSpPr/>
          <p:nvPr/>
        </p:nvSpPr>
        <p:spPr>
          <a:xfrm flipH="1">
            <a:off x="19942168" y="923367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" name="線條"/>
          <p:cNvSpPr/>
          <p:nvPr/>
        </p:nvSpPr>
        <p:spPr>
          <a:xfrm>
            <a:off x="17696225" y="923367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" name="Maximum Flow Problems"/>
          <p:cNvSpPr txBox="1"/>
          <p:nvPr/>
        </p:nvSpPr>
        <p:spPr>
          <a:xfrm>
            <a:off x="1771727" y="3649461"/>
            <a:ext cx="606897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Problems</a:t>
            </a:r>
          </a:p>
        </p:txBody>
      </p:sp>
      <p:sp>
        <p:nvSpPr>
          <p:cNvPr id="171" name="線條"/>
          <p:cNvSpPr/>
          <p:nvPr/>
        </p:nvSpPr>
        <p:spPr>
          <a:xfrm>
            <a:off x="19547680" y="7778496"/>
            <a:ext cx="1" cy="243646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5" name="Maximum Flow"/>
          <p:cNvSpPr txBox="1"/>
          <p:nvPr/>
        </p:nvSpPr>
        <p:spPr>
          <a:xfrm>
            <a:off x="1248063" y="1274561"/>
            <a:ext cx="466387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</a:t>
            </a:r>
          </a:p>
        </p:txBody>
      </p:sp>
      <p:sp>
        <p:nvSpPr>
          <p:cNvPr id="17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7" name="Maximum Flow and Residual Network"/>
          <p:cNvSpPr txBox="1"/>
          <p:nvPr/>
        </p:nvSpPr>
        <p:spPr>
          <a:xfrm>
            <a:off x="1771727" y="3649461"/>
            <a:ext cx="90557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and Residual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: A flow netwrok"/>
              <p:cNvSpPr txBox="1"/>
              <p:nvPr/>
            </p:nvSpPr>
            <p:spPr>
              <a:xfrm>
                <a:off x="2274300" y="5746316"/>
                <a:ext cx="10613025" cy="7318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p>
                      <m:sSupPr>
                        <m:ctrl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: A flow </a:t>
                </a:r>
                <a:r>
                  <a:rPr dirty="0" err="1"/>
                  <a:t>netwrok</a:t>
                </a:r>
                <a:r>
                  <a:rPr dirty="0"/>
                  <a:t> </a:t>
                </a:r>
              </a:p>
            </p:txBody>
          </p:sp>
        </mc:Choice>
        <mc:Fallback>
          <p:sp>
            <p:nvSpPr>
              <p:cNvPr id="178" name=": A flow netwro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300" y="5746316"/>
                <a:ext cx="10613025" cy="731886"/>
              </a:xfrm>
              <a:prstGeom prst="rect">
                <a:avLst/>
              </a:prstGeom>
              <a:blipFill>
                <a:blip r:embed="rId2"/>
                <a:stretch>
                  <a:fillRect l="-1196" t="-13559" b="-322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: Capacity function"/>
              <p:cNvSpPr txBox="1"/>
              <p:nvPr/>
            </p:nvSpPr>
            <p:spPr>
              <a:xfrm>
                <a:off x="2279710" y="7733484"/>
                <a:ext cx="7190441" cy="7203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t> : Capacity function </a:t>
                </a:r>
              </a:p>
            </p:txBody>
          </p:sp>
        </mc:Choice>
        <mc:Fallback>
          <p:sp>
            <p:nvSpPr>
              <p:cNvPr id="179" name=": Capacity func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10" y="7733484"/>
                <a:ext cx="7190441" cy="720389"/>
              </a:xfrm>
              <a:prstGeom prst="rect">
                <a:avLst/>
              </a:prstGeom>
              <a:blipFill>
                <a:blip r:embed="rId3"/>
                <a:stretch>
                  <a:fillRect l="-1058" t="-15789" b="-350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: Source, Sink"/>
              <p:cNvSpPr txBox="1"/>
              <p:nvPr/>
            </p:nvSpPr>
            <p:spPr>
              <a:xfrm>
                <a:off x="2279710" y="6739900"/>
                <a:ext cx="5903074" cy="7203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39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3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/>
                  <a:t> : Source, Sink</a:t>
                </a:r>
              </a:p>
            </p:txBody>
          </p:sp>
        </mc:Choice>
        <mc:Fallback>
          <p:sp>
            <p:nvSpPr>
              <p:cNvPr id="180" name=": Source, Sin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10" y="6739900"/>
                <a:ext cx="5903074" cy="720389"/>
              </a:xfrm>
              <a:prstGeom prst="rect">
                <a:avLst/>
              </a:prstGeom>
              <a:blipFill>
                <a:blip r:embed="rId4"/>
                <a:stretch>
                  <a:fillRect l="-1288" t="-13793" b="-3448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: A flow satisfies…"/>
              <p:cNvSpPr txBox="1"/>
              <p:nvPr/>
            </p:nvSpPr>
            <p:spPr>
              <a:xfrm>
                <a:off x="2244319" y="8769978"/>
                <a:ext cx="11514985" cy="146969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t> : A flow satisfies </a:t>
                </a:r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a) Capacity constraints and b) Flow conservation</a:t>
                </a:r>
              </a:p>
            </p:txBody>
          </p:sp>
        </mc:Choice>
        <mc:Fallback>
          <p:sp>
            <p:nvSpPr>
              <p:cNvPr id="181" name=": A flow satisfie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319" y="8769978"/>
                <a:ext cx="11514985" cy="1469690"/>
              </a:xfrm>
              <a:prstGeom prst="rect">
                <a:avLst/>
              </a:prstGeom>
              <a:blipFill>
                <a:blip r:embed="rId5"/>
                <a:stretch>
                  <a:fillRect l="-2203" t="-6838" b="-170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4"/>
          <p:cNvSpPr/>
          <p:nvPr/>
        </p:nvSpPr>
        <p:spPr>
          <a:xfrm>
            <a:off x="15535510" y="7674009"/>
            <a:ext cx="889273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83" name="3"/>
          <p:cNvSpPr/>
          <p:nvPr/>
        </p:nvSpPr>
        <p:spPr>
          <a:xfrm>
            <a:off x="20051687" y="7674009"/>
            <a:ext cx="889273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84" name="1"/>
          <p:cNvSpPr/>
          <p:nvPr/>
        </p:nvSpPr>
        <p:spPr>
          <a:xfrm>
            <a:off x="17793599" y="6026994"/>
            <a:ext cx="889272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/>
          <p:nvPr/>
        </p:nvSpPr>
        <p:spPr>
          <a:xfrm>
            <a:off x="17793599" y="9307665"/>
            <a:ext cx="889272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86" name="線條"/>
          <p:cNvSpPr/>
          <p:nvPr/>
        </p:nvSpPr>
        <p:spPr>
          <a:xfrm>
            <a:off x="18632723" y="672600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" name="線條"/>
          <p:cNvSpPr/>
          <p:nvPr/>
        </p:nvSpPr>
        <p:spPr>
          <a:xfrm flipH="1">
            <a:off x="16386779" y="672600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線條"/>
          <p:cNvSpPr/>
          <p:nvPr/>
        </p:nvSpPr>
        <p:spPr>
          <a:xfrm flipH="1">
            <a:off x="18632723" y="834891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線條"/>
          <p:cNvSpPr/>
          <p:nvPr/>
        </p:nvSpPr>
        <p:spPr>
          <a:xfrm>
            <a:off x="16386779" y="8348915"/>
            <a:ext cx="1466155" cy="115744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線條"/>
          <p:cNvSpPr/>
          <p:nvPr/>
        </p:nvSpPr>
        <p:spPr>
          <a:xfrm>
            <a:off x="18238235" y="6888148"/>
            <a:ext cx="1" cy="243646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1" name="(8,8)"/>
          <p:cNvSpPr txBox="1"/>
          <p:nvPr/>
        </p:nvSpPr>
        <p:spPr>
          <a:xfrm>
            <a:off x="16201217" y="6820032"/>
            <a:ext cx="90145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(8,8)</a:t>
            </a:r>
          </a:p>
        </p:txBody>
      </p:sp>
      <p:sp>
        <p:nvSpPr>
          <p:cNvPr id="192" name="(8,7)"/>
          <p:cNvSpPr txBox="1"/>
          <p:nvPr/>
        </p:nvSpPr>
        <p:spPr>
          <a:xfrm>
            <a:off x="19544469" y="6820032"/>
            <a:ext cx="90145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(8,7)</a:t>
            </a:r>
          </a:p>
        </p:txBody>
      </p:sp>
      <p:sp>
        <p:nvSpPr>
          <p:cNvPr id="193" name="(1,1)"/>
          <p:cNvSpPr txBox="1"/>
          <p:nvPr/>
        </p:nvSpPr>
        <p:spPr>
          <a:xfrm>
            <a:off x="18492060" y="7860037"/>
            <a:ext cx="90145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(1,1)</a:t>
            </a:r>
          </a:p>
        </p:txBody>
      </p:sp>
      <p:sp>
        <p:nvSpPr>
          <p:cNvPr id="194" name="(10,6)"/>
          <p:cNvSpPr txBox="1"/>
          <p:nvPr/>
        </p:nvSpPr>
        <p:spPr>
          <a:xfrm>
            <a:off x="19544469" y="9066268"/>
            <a:ext cx="1103382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(10,6)</a:t>
            </a:r>
          </a:p>
        </p:txBody>
      </p:sp>
      <p:sp>
        <p:nvSpPr>
          <p:cNvPr id="195" name="(6,5)"/>
          <p:cNvSpPr txBox="1"/>
          <p:nvPr/>
        </p:nvSpPr>
        <p:spPr>
          <a:xfrm>
            <a:off x="16100251" y="9066268"/>
            <a:ext cx="90145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(6,5)</a:t>
            </a:r>
          </a:p>
        </p:txBody>
      </p:sp>
      <p:sp>
        <p:nvSpPr>
          <p:cNvPr id="196" name="(capacity, flow)"/>
          <p:cNvSpPr txBox="1"/>
          <p:nvPr/>
        </p:nvSpPr>
        <p:spPr>
          <a:xfrm>
            <a:off x="16896136" y="10751345"/>
            <a:ext cx="2684198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spc="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(capacity, flow)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840C8BA-187C-9F4D-2D80-958BE60B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110" y="0"/>
            <a:ext cx="25374220" cy="15487650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id="{7246C1B7-8110-FA28-7299-26CCF04F35E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6D8A4B8-479C-2418-9F33-1EC9AAB7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159" y="0"/>
            <a:ext cx="25320318" cy="15454750"/>
          </a:xfrm>
          <a:prstGeom prst="rect">
            <a:avLst/>
          </a:prstGeom>
        </p:spPr>
      </p:pic>
      <p:sp>
        <p:nvSpPr>
          <p:cNvPr id="8" name="幻燈片編號">
            <a:extLst>
              <a:ext uri="{FF2B5EF4-FFF2-40B4-BE49-F238E27FC236}">
                <a16:creationId xmlns:a16="http://schemas.microsoft.com/office/drawing/2014/main" id="{C082C11C-E65E-D896-8C73-8E1B57E4BCD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9918E-6F1F-DB3F-E20A-5E0EC171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75" y="0"/>
            <a:ext cx="25431750" cy="15522765"/>
          </a:xfrm>
          <a:prstGeom prst="rect">
            <a:avLst/>
          </a:prstGeom>
        </p:spPr>
      </p:pic>
      <p:sp>
        <p:nvSpPr>
          <p:cNvPr id="3" name="幻燈片編號">
            <a:extLst>
              <a:ext uri="{FF2B5EF4-FFF2-40B4-BE49-F238E27FC236}">
                <a16:creationId xmlns:a16="http://schemas.microsoft.com/office/drawing/2014/main" id="{BA2D1BCE-640E-9C2E-524F-CEA0EE4CA29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87" name="Fibonacci Heap"/>
          <p:cNvSpPr txBox="1"/>
          <p:nvPr/>
        </p:nvSpPr>
        <p:spPr>
          <a:xfrm>
            <a:off x="1630203" y="3318148"/>
            <a:ext cx="372838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Fibonacci Heap</a:t>
            </a:r>
          </a:p>
        </p:txBody>
      </p:sp>
      <p:sp>
        <p:nvSpPr>
          <p:cNvPr id="288" name="MA Ordering"/>
          <p:cNvSpPr txBox="1"/>
          <p:nvPr/>
        </p:nvSpPr>
        <p:spPr>
          <a:xfrm>
            <a:off x="1248063" y="1274561"/>
            <a:ext cx="404548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MA ordering forms an acyclic subgraph  , with using Fibonacci heap.…"/>
              <p:cNvSpPr txBox="1"/>
              <p:nvPr/>
            </p:nvSpPr>
            <p:spPr>
              <a:xfrm>
                <a:off x="2164339" y="4366242"/>
                <a:ext cx="20055321" cy="14300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lang="en-US" dirty="0"/>
                  <a:t>MA ordering forms an acyclic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m:rPr>
                        <m:nor/>
                      </m:rPr>
                      <a:rPr lang="en-US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sSub>
                      <m:sSubPr>
                        <m:ctrlP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1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ar-AE" dirty="0"/>
                  <a:t>, </a:t>
                </a:r>
                <a:r>
                  <a:rPr lang="en-US" dirty="0"/>
                  <a:t>with using Fibonacci heap. </a:t>
                </a:r>
              </a:p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:r>
                  <a:rPr lang="en-US" dirty="0"/>
                  <a:t>The vertex set </a:t>
                </a:r>
                <a14:m>
                  <m:oMath xmlns:m="http://schemas.openxmlformats.org/officeDocument/2006/math">
                    <m:r>
                      <a:rPr lang="en-US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ar-AE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ar-AE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gives a topological ordering.</a:t>
                </a:r>
                <a:endParaRPr dirty="0"/>
              </a:p>
            </p:txBody>
          </p:sp>
        </mc:Choice>
        <mc:Fallback>
          <p:sp>
            <p:nvSpPr>
              <p:cNvPr id="289" name="MA ordering forms an acyclic subgraph  , with using Fibonacci heap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4366242"/>
                <a:ext cx="20055321" cy="1430038"/>
              </a:xfrm>
              <a:prstGeom prst="rect">
                <a:avLst/>
              </a:prstGeom>
              <a:blipFill>
                <a:blip r:embed="rId2"/>
                <a:stretch>
                  <a:fillRect l="-1266" t="-6140" b="-16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Fibonacci heap: A min heap, not a binary heap."/>
          <p:cNvSpPr txBox="1"/>
          <p:nvPr/>
        </p:nvSpPr>
        <p:spPr>
          <a:xfrm>
            <a:off x="2457843" y="6320169"/>
            <a:ext cx="1057925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 defTabSz="457200"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Fibonacci heap: A min heap, not a binary heap.</a:t>
            </a:r>
          </a:p>
        </p:txBody>
      </p:sp>
      <p:sp>
        <p:nvSpPr>
          <p:cNvPr id="291" name="Topological ordering:"/>
          <p:cNvSpPr txBox="1"/>
          <p:nvPr/>
        </p:nvSpPr>
        <p:spPr>
          <a:xfrm>
            <a:off x="15608133" y="6320169"/>
            <a:ext cx="484263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defRPr sz="4000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Topological ordering:</a:t>
            </a:r>
          </a:p>
        </p:txBody>
      </p:sp>
      <p:sp>
        <p:nvSpPr>
          <p:cNvPr id="292" name="18"/>
          <p:cNvSpPr/>
          <p:nvPr/>
        </p:nvSpPr>
        <p:spPr>
          <a:xfrm>
            <a:off x="2895545" y="9265800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18</a:t>
            </a:r>
          </a:p>
        </p:txBody>
      </p:sp>
      <p:sp>
        <p:nvSpPr>
          <p:cNvPr id="293" name="38"/>
          <p:cNvSpPr/>
          <p:nvPr/>
        </p:nvSpPr>
        <p:spPr>
          <a:xfrm>
            <a:off x="6049479" y="9265800"/>
            <a:ext cx="889272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38</a:t>
            </a:r>
          </a:p>
        </p:txBody>
      </p:sp>
      <p:sp>
        <p:nvSpPr>
          <p:cNvPr id="294" name="3"/>
          <p:cNvSpPr/>
          <p:nvPr/>
        </p:nvSpPr>
        <p:spPr>
          <a:xfrm>
            <a:off x="4582658" y="7751777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95" name="52"/>
          <p:cNvSpPr/>
          <p:nvPr/>
        </p:nvSpPr>
        <p:spPr>
          <a:xfrm>
            <a:off x="4582658" y="9265800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52</a:t>
            </a:r>
          </a:p>
        </p:txBody>
      </p:sp>
      <p:sp>
        <p:nvSpPr>
          <p:cNvPr id="296" name="線條"/>
          <p:cNvSpPr/>
          <p:nvPr/>
        </p:nvSpPr>
        <p:spPr>
          <a:xfrm>
            <a:off x="5421782" y="8423701"/>
            <a:ext cx="900432" cy="90043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7" name="線條"/>
          <p:cNvSpPr/>
          <p:nvPr/>
        </p:nvSpPr>
        <p:spPr>
          <a:xfrm flipH="1">
            <a:off x="3555920" y="8450788"/>
            <a:ext cx="1086074" cy="846258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8" name="線條"/>
          <p:cNvSpPr/>
          <p:nvPr/>
        </p:nvSpPr>
        <p:spPr>
          <a:xfrm>
            <a:off x="3340181" y="10125887"/>
            <a:ext cx="1" cy="7112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9" name="線條"/>
          <p:cNvSpPr/>
          <p:nvPr/>
        </p:nvSpPr>
        <p:spPr>
          <a:xfrm>
            <a:off x="5027294" y="8618518"/>
            <a:ext cx="1" cy="7112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0" name="39"/>
          <p:cNvSpPr/>
          <p:nvPr/>
        </p:nvSpPr>
        <p:spPr>
          <a:xfrm>
            <a:off x="2895545" y="10837031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39</a:t>
            </a:r>
          </a:p>
        </p:txBody>
      </p:sp>
      <p:sp>
        <p:nvSpPr>
          <p:cNvPr id="301" name="線條"/>
          <p:cNvSpPr/>
          <p:nvPr/>
        </p:nvSpPr>
        <p:spPr>
          <a:xfrm>
            <a:off x="6494114" y="10174182"/>
            <a:ext cx="1" cy="7112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2" name="41"/>
          <p:cNvSpPr/>
          <p:nvPr/>
        </p:nvSpPr>
        <p:spPr>
          <a:xfrm>
            <a:off x="6049479" y="10885327"/>
            <a:ext cx="889272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41</a:t>
            </a:r>
          </a:p>
        </p:txBody>
      </p:sp>
      <p:sp>
        <p:nvSpPr>
          <p:cNvPr id="303" name="17"/>
          <p:cNvSpPr/>
          <p:nvPr/>
        </p:nvSpPr>
        <p:spPr>
          <a:xfrm>
            <a:off x="7302836" y="7750683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17</a:t>
            </a:r>
          </a:p>
        </p:txBody>
      </p:sp>
      <p:sp>
        <p:nvSpPr>
          <p:cNvPr id="304" name="線條"/>
          <p:cNvSpPr/>
          <p:nvPr/>
        </p:nvSpPr>
        <p:spPr>
          <a:xfrm>
            <a:off x="5529867" y="8196413"/>
            <a:ext cx="16574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" name="線條"/>
          <p:cNvSpPr/>
          <p:nvPr/>
        </p:nvSpPr>
        <p:spPr>
          <a:xfrm>
            <a:off x="7747472" y="8620750"/>
            <a:ext cx="1" cy="7112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30"/>
          <p:cNvSpPr/>
          <p:nvPr/>
        </p:nvSpPr>
        <p:spPr>
          <a:xfrm>
            <a:off x="7302836" y="9331894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30</a:t>
            </a:r>
          </a:p>
        </p:txBody>
      </p:sp>
      <p:sp>
        <p:nvSpPr>
          <p:cNvPr id="307" name="24"/>
          <p:cNvSpPr/>
          <p:nvPr/>
        </p:nvSpPr>
        <p:spPr>
          <a:xfrm>
            <a:off x="9872824" y="7767464"/>
            <a:ext cx="889272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24</a:t>
            </a:r>
          </a:p>
        </p:txBody>
      </p:sp>
      <p:sp>
        <p:nvSpPr>
          <p:cNvPr id="308" name="線條"/>
          <p:cNvSpPr/>
          <p:nvPr/>
        </p:nvSpPr>
        <p:spPr>
          <a:xfrm>
            <a:off x="8169931" y="8212100"/>
            <a:ext cx="164495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9" name="26"/>
          <p:cNvSpPr/>
          <p:nvPr/>
        </p:nvSpPr>
        <p:spPr>
          <a:xfrm>
            <a:off x="8547773" y="9329131"/>
            <a:ext cx="889273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26</a:t>
            </a:r>
          </a:p>
        </p:txBody>
      </p:sp>
      <p:sp>
        <p:nvSpPr>
          <p:cNvPr id="310" name="46"/>
          <p:cNvSpPr/>
          <p:nvPr/>
        </p:nvSpPr>
        <p:spPr>
          <a:xfrm>
            <a:off x="11094436" y="9354382"/>
            <a:ext cx="889273" cy="889272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46</a:t>
            </a:r>
          </a:p>
        </p:txBody>
      </p:sp>
      <p:sp>
        <p:nvSpPr>
          <p:cNvPr id="311" name="線條"/>
          <p:cNvSpPr/>
          <p:nvPr/>
        </p:nvSpPr>
        <p:spPr>
          <a:xfrm>
            <a:off x="10695094" y="8527970"/>
            <a:ext cx="610778" cy="91591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2" name="線條"/>
          <p:cNvSpPr/>
          <p:nvPr/>
        </p:nvSpPr>
        <p:spPr>
          <a:xfrm flipH="1">
            <a:off x="9197833" y="8555057"/>
            <a:ext cx="844473" cy="844473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3" name="線條"/>
          <p:cNvSpPr/>
          <p:nvPr/>
        </p:nvSpPr>
        <p:spPr>
          <a:xfrm>
            <a:off x="8992409" y="10189217"/>
            <a:ext cx="1" cy="7112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35"/>
          <p:cNvSpPr/>
          <p:nvPr/>
        </p:nvSpPr>
        <p:spPr>
          <a:xfrm>
            <a:off x="8547773" y="10900361"/>
            <a:ext cx="889273" cy="889273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35</a:t>
            </a:r>
          </a:p>
        </p:txBody>
      </p:sp>
      <p:sp>
        <p:nvSpPr>
          <p:cNvPr id="315" name="0"/>
          <p:cNvSpPr/>
          <p:nvPr/>
        </p:nvSpPr>
        <p:spPr>
          <a:xfrm>
            <a:off x="16455717" y="7371110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0</a:t>
            </a:r>
          </a:p>
        </p:txBody>
      </p:sp>
      <p:sp>
        <p:nvSpPr>
          <p:cNvPr id="316" name="2"/>
          <p:cNvSpPr/>
          <p:nvPr/>
        </p:nvSpPr>
        <p:spPr>
          <a:xfrm>
            <a:off x="18944176" y="7371110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17" name="1"/>
          <p:cNvSpPr/>
          <p:nvPr/>
        </p:nvSpPr>
        <p:spPr>
          <a:xfrm>
            <a:off x="17718102" y="7371110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18" name="3"/>
          <p:cNvSpPr/>
          <p:nvPr/>
        </p:nvSpPr>
        <p:spPr>
          <a:xfrm>
            <a:off x="16455717" y="8582723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19" name="5"/>
          <p:cNvSpPr/>
          <p:nvPr/>
        </p:nvSpPr>
        <p:spPr>
          <a:xfrm>
            <a:off x="18944176" y="8582723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</a:t>
            </a:r>
          </a:p>
        </p:txBody>
      </p:sp>
      <p:sp>
        <p:nvSpPr>
          <p:cNvPr id="320" name="4"/>
          <p:cNvSpPr/>
          <p:nvPr/>
        </p:nvSpPr>
        <p:spPr>
          <a:xfrm>
            <a:off x="17718102" y="8582723"/>
            <a:ext cx="689596" cy="68891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321" name="6"/>
          <p:cNvSpPr/>
          <p:nvPr/>
        </p:nvSpPr>
        <p:spPr>
          <a:xfrm>
            <a:off x="16455717" y="9763381"/>
            <a:ext cx="689596" cy="688918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6</a:t>
            </a:r>
          </a:p>
        </p:txBody>
      </p:sp>
      <p:sp>
        <p:nvSpPr>
          <p:cNvPr id="322" name="8"/>
          <p:cNvSpPr/>
          <p:nvPr/>
        </p:nvSpPr>
        <p:spPr>
          <a:xfrm>
            <a:off x="18944176" y="9763381"/>
            <a:ext cx="689596" cy="688918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8</a:t>
            </a:r>
          </a:p>
        </p:txBody>
      </p:sp>
      <p:sp>
        <p:nvSpPr>
          <p:cNvPr id="323" name="7"/>
          <p:cNvSpPr/>
          <p:nvPr/>
        </p:nvSpPr>
        <p:spPr>
          <a:xfrm>
            <a:off x="17718102" y="9763381"/>
            <a:ext cx="689596" cy="688918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7</a:t>
            </a:r>
          </a:p>
        </p:txBody>
      </p:sp>
      <p:sp>
        <p:nvSpPr>
          <p:cNvPr id="324" name="線條"/>
          <p:cNvSpPr/>
          <p:nvPr/>
        </p:nvSpPr>
        <p:spPr>
          <a:xfrm>
            <a:off x="17177139" y="7696885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5" name="線條"/>
          <p:cNvSpPr/>
          <p:nvPr/>
        </p:nvSpPr>
        <p:spPr>
          <a:xfrm>
            <a:off x="17177139" y="10176463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線條"/>
          <p:cNvSpPr/>
          <p:nvPr/>
        </p:nvSpPr>
        <p:spPr>
          <a:xfrm flipH="1">
            <a:off x="18439524" y="1014525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7" name="線條"/>
          <p:cNvSpPr/>
          <p:nvPr/>
        </p:nvSpPr>
        <p:spPr>
          <a:xfrm flipH="1">
            <a:off x="18439524" y="8959233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線條"/>
          <p:cNvSpPr/>
          <p:nvPr/>
        </p:nvSpPr>
        <p:spPr>
          <a:xfrm>
            <a:off x="17082583" y="7980550"/>
            <a:ext cx="708695" cy="707999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線條"/>
          <p:cNvSpPr/>
          <p:nvPr/>
        </p:nvSpPr>
        <p:spPr>
          <a:xfrm>
            <a:off x="18344968" y="7962401"/>
            <a:ext cx="708695" cy="707999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線條"/>
          <p:cNvSpPr/>
          <p:nvPr/>
        </p:nvSpPr>
        <p:spPr>
          <a:xfrm>
            <a:off x="18315423" y="9199505"/>
            <a:ext cx="708695" cy="707999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" name="線條"/>
          <p:cNvSpPr/>
          <p:nvPr/>
        </p:nvSpPr>
        <p:spPr>
          <a:xfrm>
            <a:off x="18097370" y="9293359"/>
            <a:ext cx="1" cy="408842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2" name="線條"/>
          <p:cNvSpPr/>
          <p:nvPr/>
        </p:nvSpPr>
        <p:spPr>
          <a:xfrm>
            <a:off x="16800516" y="9283520"/>
            <a:ext cx="1" cy="408843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線條"/>
          <p:cNvSpPr/>
          <p:nvPr/>
        </p:nvSpPr>
        <p:spPr>
          <a:xfrm>
            <a:off x="19288973" y="9313511"/>
            <a:ext cx="1" cy="408842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43" name="群組"/>
          <p:cNvGrpSpPr/>
          <p:nvPr/>
        </p:nvGrpSpPr>
        <p:grpSpPr>
          <a:xfrm>
            <a:off x="14066685" y="11116514"/>
            <a:ext cx="7956120" cy="711201"/>
            <a:chOff x="0" y="0"/>
            <a:chExt cx="7956118" cy="711200"/>
          </a:xfrm>
        </p:grpSpPr>
        <p:sp>
          <p:nvSpPr>
            <p:cNvPr id="334" name="0"/>
            <p:cNvSpPr/>
            <p:nvPr/>
          </p:nvSpPr>
          <p:spPr>
            <a:xfrm>
              <a:off x="0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335" name="1"/>
            <p:cNvSpPr/>
            <p:nvPr/>
          </p:nvSpPr>
          <p:spPr>
            <a:xfrm>
              <a:off x="939661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6" name="5"/>
            <p:cNvSpPr/>
            <p:nvPr/>
          </p:nvSpPr>
          <p:spPr>
            <a:xfrm>
              <a:off x="1848002" y="0"/>
              <a:ext cx="788921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337" name="4"/>
            <p:cNvSpPr/>
            <p:nvPr/>
          </p:nvSpPr>
          <p:spPr>
            <a:xfrm>
              <a:off x="2723630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8" name="8"/>
            <p:cNvSpPr/>
            <p:nvPr/>
          </p:nvSpPr>
          <p:spPr>
            <a:xfrm>
              <a:off x="3599259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339" name="3"/>
            <p:cNvSpPr/>
            <p:nvPr/>
          </p:nvSpPr>
          <p:spPr>
            <a:xfrm>
              <a:off x="4507601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40" name="6"/>
            <p:cNvSpPr/>
            <p:nvPr/>
          </p:nvSpPr>
          <p:spPr>
            <a:xfrm>
              <a:off x="5350516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341" name="7"/>
            <p:cNvSpPr/>
            <p:nvPr/>
          </p:nvSpPr>
          <p:spPr>
            <a:xfrm>
              <a:off x="6252996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342" name="2"/>
            <p:cNvSpPr/>
            <p:nvPr/>
          </p:nvSpPr>
          <p:spPr>
            <a:xfrm>
              <a:off x="7167199" y="0"/>
              <a:ext cx="788920" cy="711200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44" name="線條"/>
          <p:cNvSpPr/>
          <p:nvPr/>
        </p:nvSpPr>
        <p:spPr>
          <a:xfrm>
            <a:off x="14726038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5" name="線條"/>
          <p:cNvSpPr/>
          <p:nvPr/>
        </p:nvSpPr>
        <p:spPr>
          <a:xfrm>
            <a:off x="15640438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線條"/>
          <p:cNvSpPr/>
          <p:nvPr/>
        </p:nvSpPr>
        <p:spPr>
          <a:xfrm>
            <a:off x="16545946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線條"/>
          <p:cNvSpPr/>
          <p:nvPr/>
        </p:nvSpPr>
        <p:spPr>
          <a:xfrm>
            <a:off x="17342238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線條"/>
          <p:cNvSpPr/>
          <p:nvPr/>
        </p:nvSpPr>
        <p:spPr>
          <a:xfrm>
            <a:off x="19958438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線條"/>
          <p:cNvSpPr/>
          <p:nvPr/>
        </p:nvSpPr>
        <p:spPr>
          <a:xfrm>
            <a:off x="19196438" y="11472114"/>
            <a:ext cx="509139" cy="1"/>
          </a:xfrm>
          <a:prstGeom prst="line">
            <a:avLst/>
          </a:pr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線條"/>
          <p:cNvSpPr/>
          <p:nvPr/>
        </p:nvSpPr>
        <p:spPr>
          <a:xfrm>
            <a:off x="14416277" y="10718794"/>
            <a:ext cx="2759272" cy="36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7" extrusionOk="0">
                <a:moveTo>
                  <a:pt x="0" y="19551"/>
                </a:moveTo>
                <a:cubicBezTo>
                  <a:pt x="1467" y="12588"/>
                  <a:pt x="3082" y="7391"/>
                  <a:pt x="4782" y="4212"/>
                </a:cubicBezTo>
                <a:cubicBezTo>
                  <a:pt x="7427" y="-735"/>
                  <a:pt x="10117" y="-883"/>
                  <a:pt x="12715" y="1499"/>
                </a:cubicBezTo>
                <a:cubicBezTo>
                  <a:pt x="15766" y="4297"/>
                  <a:pt x="18764" y="10684"/>
                  <a:pt x="21600" y="20717"/>
                </a:cubicBezTo>
              </a:path>
            </a:pathLst>
          </a:cu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" name="線條"/>
          <p:cNvSpPr/>
          <p:nvPr/>
        </p:nvSpPr>
        <p:spPr>
          <a:xfrm>
            <a:off x="17319689" y="10736572"/>
            <a:ext cx="3317476" cy="37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1" extrusionOk="0">
                <a:moveTo>
                  <a:pt x="0" y="20718"/>
                </a:moveTo>
                <a:cubicBezTo>
                  <a:pt x="1222" y="13727"/>
                  <a:pt x="2565" y="8493"/>
                  <a:pt x="3977" y="5251"/>
                </a:cubicBezTo>
                <a:cubicBezTo>
                  <a:pt x="6185" y="183"/>
                  <a:pt x="8436" y="-99"/>
                  <a:pt x="10638" y="19"/>
                </a:cubicBezTo>
                <a:cubicBezTo>
                  <a:pt x="12717" y="130"/>
                  <a:pt x="14812" y="636"/>
                  <a:pt x="16853" y="4699"/>
                </a:cubicBezTo>
                <a:cubicBezTo>
                  <a:pt x="18520" y="8018"/>
                  <a:pt x="20123" y="13669"/>
                  <a:pt x="21600" y="21501"/>
                </a:cubicBezTo>
              </a:path>
            </a:pathLst>
          </a:cu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2" name="線條"/>
          <p:cNvSpPr/>
          <p:nvPr/>
        </p:nvSpPr>
        <p:spPr>
          <a:xfrm>
            <a:off x="16347173" y="11855588"/>
            <a:ext cx="1648518" cy="26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3" extrusionOk="0">
                <a:moveTo>
                  <a:pt x="0" y="0"/>
                </a:moveTo>
                <a:cubicBezTo>
                  <a:pt x="1842" y="6193"/>
                  <a:pt x="3783" y="11252"/>
                  <a:pt x="5794" y="15098"/>
                </a:cubicBezTo>
                <a:cubicBezTo>
                  <a:pt x="7305" y="17989"/>
                  <a:pt x="8847" y="20175"/>
                  <a:pt x="10414" y="20896"/>
                </a:cubicBezTo>
                <a:cubicBezTo>
                  <a:pt x="11943" y="21600"/>
                  <a:pt x="13486" y="20906"/>
                  <a:pt x="14992" y="18912"/>
                </a:cubicBezTo>
                <a:cubicBezTo>
                  <a:pt x="17401" y="15725"/>
                  <a:pt x="19659" y="9306"/>
                  <a:pt x="21600" y="137"/>
                </a:cubicBezTo>
              </a:path>
            </a:pathLst>
          </a:cu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3" name="線條"/>
          <p:cNvSpPr/>
          <p:nvPr/>
        </p:nvSpPr>
        <p:spPr>
          <a:xfrm>
            <a:off x="18156564" y="11865271"/>
            <a:ext cx="2500162" cy="316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359" extrusionOk="0">
                <a:moveTo>
                  <a:pt x="0" y="0"/>
                </a:moveTo>
                <a:cubicBezTo>
                  <a:pt x="1518" y="5540"/>
                  <a:pt x="3114" y="9951"/>
                  <a:pt x="4761" y="13162"/>
                </a:cubicBezTo>
                <a:cubicBezTo>
                  <a:pt x="8883" y="21199"/>
                  <a:pt x="13238" y="21600"/>
                  <a:pt x="17350" y="13303"/>
                </a:cubicBezTo>
                <a:cubicBezTo>
                  <a:pt x="18823" y="10330"/>
                  <a:pt x="20248" y="6258"/>
                  <a:pt x="21600" y="1155"/>
                </a:cubicBezTo>
              </a:path>
            </a:pathLst>
          </a:custGeom>
          <a:ln w="38100">
            <a:solidFill>
              <a:srgbClr val="0054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6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58" name="Maximum Flow Algorithm with MA Ordering"/>
          <p:cNvSpPr txBox="1"/>
          <p:nvPr/>
        </p:nvSpPr>
        <p:spPr>
          <a:xfrm>
            <a:off x="1248063" y="1274561"/>
            <a:ext cx="1336284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Algorithm with MA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Step 0: Put…"/>
              <p:cNvSpPr txBox="1"/>
              <p:nvPr/>
            </p:nvSpPr>
            <p:spPr>
              <a:xfrm>
                <a:off x="1880870" y="4514621"/>
                <a:ext cx="20622259" cy="79408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b="1" dirty="0"/>
                  <a:t>Step 0</a:t>
                </a:r>
                <a:r>
                  <a:rPr lang="en-US" dirty="0"/>
                  <a:t>: Put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)←0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b="1" dirty="0"/>
                  <a:t>Step 1</a:t>
                </a:r>
                <a:r>
                  <a:rPr lang="en-US" dirty="0"/>
                  <a:t>: </a:t>
                </a:r>
                <a:r>
                  <a:rPr lang="en-US" b="1" dirty="0"/>
                  <a:t>MA Ordering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ar-AE" b="1" dirty="0"/>
                  <a:t>)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a positive integer,</a:t>
                </a:r>
                <a:r>
                  <a:rPr lang="en-US" altLang="zh-TW" sz="4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ar-AE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ar-AE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ar-AE" dirty="0"/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=1,2,...,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dirty="0"/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(a maximum flow) and otherwise put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4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4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)←0</m:t>
                    </m:r>
                  </m:oMath>
                </a14:m>
                <a:endParaRPr lang="en-US" sz="4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3950" dirty="0">
                    <a:solidFill>
                      <a:srgbClr val="000000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\ </a:t>
                </a:r>
                <a14:m>
                  <m:oMath xmlns:m="http://schemas.openxmlformats.org/officeDocument/2006/math">
                    <m:r>
                      <a:rPr lang="en-US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4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ar-AE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}.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ar-AE" sz="4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b="1" dirty="0"/>
                  <a:t>Step 2</a:t>
                </a:r>
                <a:r>
                  <a:rPr lang="en-US" dirty="0"/>
                  <a:t>: For each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 put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)←0.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−1,...,1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dirty="0"/>
                  <a:t>For each arc 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altLang="zh-TW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TW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dirty="0"/>
                  <a:t> </a:t>
                </a:r>
                <a14:m>
                  <m:oMath xmlns:m="http://schemas.openxmlformats.org/officeDocument/2006/math">
                    <m:r>
                      <a:rPr lang="ar-AE" sz="4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ar-AE" sz="4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ar-AE" sz="4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  <a:p>
                <a:pPr lvl="4"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405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ar-AE" dirty="0"/>
              </a:p>
              <a:p>
                <a:pPr lvl="4"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4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4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4"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4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359" name="Step 0: Put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870" y="4514621"/>
                <a:ext cx="20622259" cy="7940892"/>
              </a:xfrm>
              <a:prstGeom prst="rect">
                <a:avLst/>
              </a:prstGeom>
              <a:blipFill>
                <a:blip r:embed="rId2"/>
                <a:stretch>
                  <a:fillRect l="-1293" t="-799" b="-27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0" name="Algorithm"/>
          <p:cNvSpPr txBox="1"/>
          <p:nvPr/>
        </p:nvSpPr>
        <p:spPr>
          <a:xfrm>
            <a:off x="1771727" y="3649461"/>
            <a:ext cx="25089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Algorithm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"/>
          <p:cNvSpPr/>
          <p:nvPr/>
        </p:nvSpPr>
        <p:spPr>
          <a:xfrm>
            <a:off x="-263671" y="-317307"/>
            <a:ext cx="24706579" cy="15070010"/>
          </a:xfrm>
          <a:prstGeom prst="rect">
            <a:avLst/>
          </a:prstGeom>
          <a:solidFill>
            <a:srgbClr val="407DE6">
              <a:alpha val="960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圓角矩形"/>
          <p:cNvSpPr/>
          <p:nvPr/>
        </p:nvSpPr>
        <p:spPr>
          <a:xfrm>
            <a:off x="802840" y="2775756"/>
            <a:ext cx="22573558" cy="9685171"/>
          </a:xfrm>
          <a:prstGeom prst="roundRect">
            <a:avLst>
              <a:gd name="adj" fmla="val 832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40336" y="1298188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365" name="Algorithm"/>
          <p:cNvSpPr txBox="1"/>
          <p:nvPr/>
        </p:nvSpPr>
        <p:spPr>
          <a:xfrm>
            <a:off x="1771727" y="3649461"/>
            <a:ext cx="25089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Algorithm</a:t>
            </a:r>
          </a:p>
        </p:txBody>
      </p:sp>
      <p:sp>
        <p:nvSpPr>
          <p:cNvPr id="366" name="Maximum Flow Algorithm with MA Ordering"/>
          <p:cNvSpPr txBox="1"/>
          <p:nvPr/>
        </p:nvSpPr>
        <p:spPr>
          <a:xfrm>
            <a:off x="1248063" y="1274561"/>
            <a:ext cx="13362844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5000" b="1" spc="15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Maximum Flow Algorithm with MA Ordering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Step 3:"/>
              <p:cNvSpPr txBox="1"/>
              <p:nvPr/>
            </p:nvSpPr>
            <p:spPr>
              <a:xfrm>
                <a:off x="2164339" y="4954136"/>
                <a:ext cx="20055321" cy="71814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 defTabSz="457200">
                  <a:spcBef>
                    <a:spcPts val="1200"/>
                  </a:spcBef>
                  <a:defRPr sz="4000" spc="119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b="1" dirty="0"/>
                  <a:t>Step 3</a:t>
                </a:r>
                <a:r>
                  <a:rPr dirty="0"/>
                  <a:t>:</a:t>
                </a:r>
                <a:r>
                  <a:rPr lang="en-US" dirty="0"/>
                  <a:t> Put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Go back to Step 1.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7" name="Step 3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39" y="4954136"/>
                <a:ext cx="20055321" cy="718145"/>
              </a:xfrm>
              <a:prstGeom prst="rect">
                <a:avLst/>
              </a:prstGeom>
              <a:blipFill>
                <a:blip r:embed="rId2"/>
                <a:stretch>
                  <a:fillRect l="-1266" t="-14035" b="-350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, when   is chosen, use the current  ."/>
              <p:cNvSpPr txBox="1"/>
              <p:nvPr/>
            </p:nvSpPr>
            <p:spPr>
              <a:xfrm>
                <a:off x="2222874" y="8475554"/>
                <a:ext cx="20055321" cy="7230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is chosen, use the current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68" name=", when   is chosen, use the current  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74" y="8475554"/>
                <a:ext cx="20055321" cy="723006"/>
              </a:xfrm>
              <a:prstGeom prst="rect">
                <a:avLst/>
              </a:prstGeom>
              <a:blipFill>
                <a:blip r:embed="rId3"/>
                <a:stretch>
                  <a:fillRect l="-759" t="-10345" b="-379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9" name="Complexity"/>
          <p:cNvSpPr txBox="1"/>
          <p:nvPr/>
        </p:nvSpPr>
        <p:spPr>
          <a:xfrm>
            <a:off x="1901042" y="7368064"/>
            <a:ext cx="27781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4000" b="1" spc="119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\"/>
              <p:cNvSpPr txBox="1"/>
              <p:nvPr/>
            </p:nvSpPr>
            <p:spPr>
              <a:xfrm>
                <a:off x="3935515" y="9803875"/>
                <a:ext cx="16315971" cy="129640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1" indent="0" algn="l" defTabSz="457200">
                  <a:defRPr sz="4000" spc="119">
                    <a:solidFill>
                      <a:srgbClr val="000000"/>
                    </a:solidFill>
                    <a:latin typeface="Times Roman"/>
                    <a:ea typeface="Times Roman"/>
                    <a:cs typeface="Times Roman"/>
                    <a:sym typeface="Times Roman"/>
                  </a:defRPr>
                </a:pP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∑{</m:t>
                    </m:r>
                    <m:sSub>
                      <m:sSub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)|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t> \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}=</m:t>
                    </m:r>
                    <m:limLow>
                      <m:limLow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lim>
                    </m:limLow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)≤|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70" name="\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515" y="9803875"/>
                <a:ext cx="16315971" cy="1296404"/>
              </a:xfrm>
              <a:prstGeom prst="rect">
                <a:avLst/>
              </a:prstGeom>
              <a:blipFill>
                <a:blip r:embed="rId4"/>
                <a:stretch>
                  <a:fillRect l="-1245" r="-8171" b="-192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06592AC0A2F4C24A95CC5D0BF496093D" ma:contentTypeVersion="10" ma:contentTypeDescription="建立新的文件。" ma:contentTypeScope="" ma:versionID="389321321fe62265ed8939eca6e10aa2">
  <xsd:schema xmlns:xsd="http://www.w3.org/2001/XMLSchema" xmlns:xs="http://www.w3.org/2001/XMLSchema" xmlns:p="http://schemas.microsoft.com/office/2006/metadata/properties" xmlns:ns2="69b1f48f-880b-44ad-916a-e212118a994f" xmlns:ns3="d144eff7-6e22-4895-9a40-2e463d5cdf11" targetNamespace="http://schemas.microsoft.com/office/2006/metadata/properties" ma:root="true" ma:fieldsID="459ae2a4be26e82fc76a506d75ced13c" ns2:_="" ns3:_="">
    <xsd:import namespace="69b1f48f-880b-44ad-916a-e212118a994f"/>
    <xsd:import namespace="d144eff7-6e22-4895-9a40-2e463d5c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1f48f-880b-44ad-916a-e212118a99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影像標籤" ma:readOnly="false" ma:fieldId="{5cf76f15-5ced-4ddc-b409-7134ff3c332f}" ma:taxonomyMulti="true" ma:sspId="2b7cc9c4-2e33-4c29-8e3b-fac3172d3c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4eff7-6e22-4895-9a40-2e463d5c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ae30c4f-28e5-447b-93e3-936ca52d8bb1}" ma:internalName="TaxCatchAll" ma:showField="CatchAllData" ma:web="d144eff7-6e22-4895-9a40-2e463d5cdf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b1f48f-880b-44ad-916a-e212118a994f">
      <Terms xmlns="http://schemas.microsoft.com/office/infopath/2007/PartnerControls"/>
    </lcf76f155ced4ddcb4097134ff3c332f>
    <TaxCatchAll xmlns="d144eff7-6e22-4895-9a40-2e463d5cdf11" xsi:nil="true"/>
  </documentManagement>
</p:properties>
</file>

<file path=customXml/itemProps1.xml><?xml version="1.0" encoding="utf-8"?>
<ds:datastoreItem xmlns:ds="http://schemas.openxmlformats.org/officeDocument/2006/customXml" ds:itemID="{E4BBFD98-7A8E-4114-99C3-89B4C8C6E50E}"/>
</file>

<file path=customXml/itemProps2.xml><?xml version="1.0" encoding="utf-8"?>
<ds:datastoreItem xmlns:ds="http://schemas.openxmlformats.org/officeDocument/2006/customXml" ds:itemID="{206A993D-58BE-45D5-9150-8A825BF524D8}"/>
</file>

<file path=customXml/itemProps3.xml><?xml version="1.0" encoding="utf-8"?>
<ds:datastoreItem xmlns:ds="http://schemas.openxmlformats.org/officeDocument/2006/customXml" ds:itemID="{601EC670-09D7-4C34-8CEA-2DA6DA7D7E7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Macintosh PowerPoint</Application>
  <PresentationFormat>自訂</PresentationFormat>
  <Paragraphs>158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Times Roman</vt:lpstr>
      <vt:lpstr>Cambria Math</vt:lpstr>
      <vt:lpstr>Helvetica Neue</vt:lpstr>
      <vt:lpstr>Helvetica Neue Medium</vt:lpstr>
      <vt:lpstr>Times New Roman</vt:lpstr>
      <vt:lpstr>21_BasicWhite</vt:lpstr>
      <vt:lpstr>New Maximum Flow Algorithms of MA Orderings and Scalings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Maximum Flow Algorithms of MA Orderings and Scalings </dc:title>
  <cp:lastModifiedBy>Yushian Chen</cp:lastModifiedBy>
  <cp:revision>1</cp:revision>
  <dcterms:modified xsi:type="dcterms:W3CDTF">2023-06-20T17:17:34Z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0x01010006592AC0A2F4C24A95CC5D0BF496093D</vt:lpwstr>
  </property>
</Properties>
</file>